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364" r:id="rId2"/>
    <p:sldId id="366" r:id="rId3"/>
    <p:sldId id="368" r:id="rId4"/>
    <p:sldId id="370" r:id="rId5"/>
    <p:sldId id="371" r:id="rId6"/>
    <p:sldId id="372" r:id="rId7"/>
    <p:sldId id="374" r:id="rId8"/>
    <p:sldId id="375" r:id="rId9"/>
    <p:sldId id="376" r:id="rId10"/>
    <p:sldId id="377" r:id="rId11"/>
    <p:sldId id="400" r:id="rId12"/>
    <p:sldId id="401" r:id="rId13"/>
    <p:sldId id="402" r:id="rId14"/>
    <p:sldId id="378" r:id="rId15"/>
    <p:sldId id="443" r:id="rId16"/>
    <p:sldId id="403" r:id="rId17"/>
    <p:sldId id="404" r:id="rId18"/>
    <p:sldId id="380" r:id="rId19"/>
    <p:sldId id="381" r:id="rId20"/>
    <p:sldId id="382" r:id="rId21"/>
    <p:sldId id="384" r:id="rId22"/>
    <p:sldId id="383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414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5" r:id="rId39"/>
    <p:sldId id="406" r:id="rId40"/>
    <p:sldId id="407" r:id="rId41"/>
    <p:sldId id="408" r:id="rId42"/>
    <p:sldId id="409" r:id="rId43"/>
    <p:sldId id="421" r:id="rId44"/>
    <p:sldId id="410" r:id="rId45"/>
    <p:sldId id="411" r:id="rId46"/>
    <p:sldId id="415" r:id="rId47"/>
    <p:sldId id="416" r:id="rId48"/>
    <p:sldId id="417" r:id="rId49"/>
    <p:sldId id="422" r:id="rId50"/>
    <p:sldId id="423" r:id="rId51"/>
    <p:sldId id="424" r:id="rId52"/>
    <p:sldId id="425" r:id="rId53"/>
    <p:sldId id="444" r:id="rId54"/>
    <p:sldId id="427" r:id="rId55"/>
    <p:sldId id="426" r:id="rId56"/>
    <p:sldId id="440" r:id="rId57"/>
    <p:sldId id="441" r:id="rId58"/>
    <p:sldId id="442" r:id="rId59"/>
    <p:sldId id="428" r:id="rId60"/>
    <p:sldId id="429" r:id="rId61"/>
    <p:sldId id="430" r:id="rId62"/>
    <p:sldId id="432" r:id="rId63"/>
    <p:sldId id="433" r:id="rId64"/>
    <p:sldId id="434" r:id="rId65"/>
    <p:sldId id="435" r:id="rId66"/>
    <p:sldId id="436" r:id="rId67"/>
    <p:sldId id="437" r:id="rId68"/>
    <p:sldId id="438" r:id="rId69"/>
    <p:sldId id="439" r:id="rId70"/>
    <p:sldId id="369" r:id="rId71"/>
    <p:sldId id="367" r:id="rId72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2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90E6250-6C07-4121-80D7-C35CB75E992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4D64674-0088-45F2-B58E-92EF96528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8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8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371128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225" flipH="1">
            <a:off x="6055482" y="2512393"/>
            <a:ext cx="12940143" cy="779118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2FA26100-4D4C-A048-FE9B-61BF8D86D5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EE066691-775D-752A-65B1-0D1ED6B9F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35D32A7-2390-96D0-A709-B9AD0BC2A8EF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D4FB2-46D4-E3D9-EE03-4CD1EC5169FD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37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609CC9-0C8D-2850-FF6F-A2622608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10515600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75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942578" flipH="1">
            <a:off x="6332505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2" name="Graphic 4">
            <a:extLst>
              <a:ext uri="{FF2B5EF4-FFF2-40B4-BE49-F238E27FC236}">
                <a16:creationId xmlns:a16="http://schemas.microsoft.com/office/drawing/2014/main" id="{11BF4D4F-C073-5D4F-15C6-D53B5F4AD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BBC7F-5ACE-D4EC-CD62-2E379A313F29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B9825E-DF00-0C28-E296-1BA335689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DA90C0E-ED58-0EFC-A43A-14A85B5990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839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4251-6BE6-707F-6485-E09D7A54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825625"/>
            <a:ext cx="5834258" cy="415839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 marL="914400" indent="-4572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2pPr>
            <a:lvl3pPr marL="1257300" indent="-342900">
              <a:lnSpc>
                <a:spcPct val="100000"/>
              </a:lnSpc>
              <a:buSzPct val="7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7B56149-406C-79F8-002E-5C1D55C8D0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Click to edit Master title style</a:t>
            </a:r>
            <a:endParaRPr lang="en-US" altLang="en-US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556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26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400" b="0" i="0" dirty="0">
                <a:latin typeface="Kanit Light" pitchFamily="2" charset="-34"/>
                <a:cs typeface="Kanit Light" pitchFamily="2" charset="-34"/>
              </a:rPr>
              <a:t>Click to edit Master title style</a:t>
            </a:r>
            <a:endParaRPr lang="en-US" altLang="en-US" sz="2400" b="0" i="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99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BC46AE-254A-AA93-DA74-B7DD798B7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15887F-8E42-EFF4-2200-99C2B87A76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42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96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98F257-B9CE-3A2D-13AD-65799289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7F465FB1-AC60-72B8-1AE3-77475626BF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297" y="-1076828"/>
            <a:ext cx="10257405" cy="9601777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Graphic 4">
            <a:extLst>
              <a:ext uri="{FF2B5EF4-FFF2-40B4-BE49-F238E27FC236}">
                <a16:creationId xmlns:a16="http://schemas.microsoft.com/office/drawing/2014/main" id="{5E72E090-FB27-46C1-8E8E-D023176FB5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7D66AD-BB18-DABD-0AEF-A14DD3B648C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08DF14-60AD-498A-E08B-815DD34338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3852318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4">
            <a:extLst>
              <a:ext uri="{FF2B5EF4-FFF2-40B4-BE49-F238E27FC236}">
                <a16:creationId xmlns:a16="http://schemas.microsoft.com/office/drawing/2014/main" id="{92BAEE07-005B-847F-4826-BBC99DA31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4759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89935D79-E9C8-8BD8-BA9D-603ECD9AAF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728" y="2181448"/>
            <a:ext cx="12479080" cy="7513582"/>
          </a:xfrm>
          <a:prstGeom prst="rect">
            <a:avLst/>
          </a:prstGeom>
        </p:spPr>
      </p:pic>
      <p:pic>
        <p:nvPicPr>
          <p:cNvPr id="10" name="Picture 9" descr="A colorful twisted object on a black background&#10;&#10;Description automatically generated">
            <a:extLst>
              <a:ext uri="{FF2B5EF4-FFF2-40B4-BE49-F238E27FC236}">
                <a16:creationId xmlns:a16="http://schemas.microsoft.com/office/drawing/2014/main" id="{99947A6A-DB9B-0E7A-F600-8E7C783D4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6672">
            <a:off x="7582823" y="3557215"/>
            <a:ext cx="9874138" cy="7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6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66A042-4A1A-93DA-30BC-E056C3F26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3F5C0C2-DFB8-E862-897F-D37418954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lnSpc>
                <a:spcPct val="100000"/>
              </a:lnSpc>
              <a:defRPr sz="6000" b="1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sz="4800" dirty="0"/>
              <a:t>“A very wise and interesting quote from someone great can go in this text box”</a:t>
            </a:r>
            <a:endParaRPr lang="en-US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42D81B-0938-F8C4-8B08-958D01B07BDE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938010" y="4152532"/>
            <a:ext cx="8315979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</p:spTree>
    <p:extLst>
      <p:ext uri="{BB962C8B-B14F-4D97-AF65-F5344CB8AC3E}">
        <p14:creationId xmlns:p14="http://schemas.microsoft.com/office/powerpoint/2010/main" val="574533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5ED517-B736-D742-93EA-D8FB37433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5"/>
          <a:stretch/>
        </p:blipFill>
        <p:spPr>
          <a:xfrm>
            <a:off x="-2" y="0"/>
            <a:ext cx="12192002" cy="62440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E18C4-8927-8A4D-AE54-1694662EC3F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5890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A60D443-9881-D648-9307-B9621D71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4" y="3660883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D72C25-E7DB-4EEC-BDE3-431CF22162E6}"/>
              </a:ext>
            </a:extLst>
          </p:cNvPr>
          <p:cNvSpPr/>
          <p:nvPr userDrawn="1"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57194-EAE3-718F-1832-CC387B90C739}"/>
              </a:ext>
            </a:extLst>
          </p:cNvPr>
          <p:cNvSpPr/>
          <p:nvPr userDrawn="1"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6BB32-0F9E-6191-A6C0-250AFCCA12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654" y="6026435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spiral&#10;&#10;Description automatically generated with medium confidence">
            <a:extLst>
              <a:ext uri="{FF2B5EF4-FFF2-40B4-BE49-F238E27FC236}">
                <a16:creationId xmlns:a16="http://schemas.microsoft.com/office/drawing/2014/main" id="{0CBB96E5-C5F1-75C5-E7C5-C540E1666A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8713" flipH="1" flipV="1">
            <a:off x="6003833" y="3410162"/>
            <a:ext cx="11527251" cy="6297405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</p:spTree>
    <p:extLst>
      <p:ext uri="{BB962C8B-B14F-4D97-AF65-F5344CB8AC3E}">
        <p14:creationId xmlns:p14="http://schemas.microsoft.com/office/powerpoint/2010/main" val="225041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7AE8C4B9-1604-CE64-C73D-DDFDBA69CA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E24E6A-BC66-3490-9760-B4B1A4FC1E7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311AE9E-3642-792A-9B90-7DA64A80589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DE9E-C405-378C-6035-E28DF70192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7415644">
            <a:off x="6913863" y="2095958"/>
            <a:ext cx="7772400" cy="5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3542" y="0"/>
            <a:ext cx="4528457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8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1C0B3-C133-DBDB-BA8D-60832919806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50E4-6806-3781-EDA7-14D92E20F1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rgbClr val="E6E6E6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DB6FEFC6-9CF4-AC13-176C-A0AE276B2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1C3E0E-3DF5-41E4-F542-BAD01FA0825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FD419-D1D2-661D-9C17-698B1C0A3D0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97693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snake on a black background&#10;&#10;Description automatically generated">
            <a:extLst>
              <a:ext uri="{FF2B5EF4-FFF2-40B4-BE49-F238E27FC236}">
                <a16:creationId xmlns:a16="http://schemas.microsoft.com/office/drawing/2014/main" id="{D7CF0CA6-5889-F10C-C17B-8CE03EF249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201">
            <a:off x="5887550" y="-4125552"/>
            <a:ext cx="7847141" cy="68644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56194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00596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28730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898305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278692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27650" y="3228730"/>
            <a:ext cx="5039808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100" b="0" i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</p:spTree>
    <p:extLst>
      <p:ext uri="{BB962C8B-B14F-4D97-AF65-F5344CB8AC3E}">
        <p14:creationId xmlns:p14="http://schemas.microsoft.com/office/powerpoint/2010/main" val="85267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SemiBold" pitchFamily="2" charset="-34"/>
                <a:cs typeface="Kanit SemiBold" pitchFamily="2" charset="-34"/>
              </a:rPr>
              <a:t>Evaluate this session at:</a:t>
            </a:r>
            <a:endParaRPr lang="en-US" sz="36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Kanit SemiBold" pitchFamily="2" charset="-34"/>
              <a:ea typeface="Roboto" panose="02000000000000000000" pitchFamily="2" charset="0"/>
              <a:cs typeface="Kanit SemiBold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 userDrawn="1"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i="0" dirty="0" err="1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www.PASSDataCommunitySummit.com</a:t>
            </a:r>
            <a:r>
              <a:rPr lang="en-GB" sz="3200" b="0" i="0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/evaluation</a:t>
            </a:r>
            <a:endParaRPr lang="en-US" sz="3200" b="0" i="0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Your feedback is important to us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10D1F9D-5A73-9D15-7589-10B3BBA438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069754" flipH="1">
            <a:off x="8792091" y="-1969991"/>
            <a:ext cx="9210779" cy="805728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en-US" altLang="en-US" sz="7200" dirty="0">
              <a:solidFill>
                <a:schemeClr val="bg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Kanit Medium" pitchFamily="2" charset="-34"/>
                <a:cs typeface="Kanit Medium" pitchFamily="2" charset="-34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22171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600" b="1" i="0">
                <a:solidFill>
                  <a:schemeClr val="bg2"/>
                </a:solidFill>
                <a:latin typeface="Kanit SemiBold" pitchFamily="2" charset="-34"/>
                <a:cs typeface="Kanit SemiBold" pitchFamily="2" charset="-34"/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43BAEB4A-F84C-F930-3830-0C6ECA2E27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EE5D93-23C3-3FA0-75B6-A87398EFA7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EB71-C95F-5ECA-5946-7945530C76A8}"/>
              </a:ext>
            </a:extLst>
          </p:cNvPr>
          <p:cNvSpPr txBox="1"/>
          <p:nvPr userDrawn="1"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2"/>
                </a:solidFill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solidFill>
                  <a:schemeClr val="bg2"/>
                </a:solidFill>
                <a:latin typeface="IBM Plex Sans" panose="020B0503050203000203" pitchFamily="34" charset="77"/>
              </a:rPr>
              <a:t>PASSDataSummit</a:t>
            </a:r>
            <a:endParaRPr lang="en-US" sz="1100" b="0" i="0" dirty="0">
              <a:solidFill>
                <a:schemeClr val="bg2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3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8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Kanit Medium" pitchFamily="2" charset="-34"/>
          <a:ea typeface="+mj-ea"/>
          <a:cs typeface="Kanit Medium" pitchFamily="2" charset="-34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3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8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70000"/>
        <a:buFontTx/>
        <a:buBlip>
          <a:blip r:embed="rId24"/>
        </a:buBlip>
        <a:defRPr sz="2400" b="0" i="0" kern="1200">
          <a:solidFill>
            <a:schemeClr val="tx1"/>
          </a:solidFill>
          <a:latin typeface="Kanit Light" pitchFamily="2" charset="-34"/>
          <a:ea typeface="+mn-ea"/>
          <a:cs typeface="Kanit Light" pitchFamily="2" charset="-34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ervercentral.com/articles/how-bad-are-bad-page-splits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sqlservercentral.com/articles/how-bad-are-bad-page-splits-the-rest-of-the-story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ZwMNJxqVo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ZwMNJxqVo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vZwMNJxqVo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logicalread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451-5584-313B-6BC5-7AC12628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977417"/>
            <a:ext cx="7021347" cy="2745336"/>
          </a:xfrm>
        </p:spPr>
        <p:txBody>
          <a:bodyPr/>
          <a:lstStyle/>
          <a:p>
            <a:r>
              <a:rPr lang="en-US" dirty="0"/>
              <a:t>A Self-Tuning (Iterative) Fill Factor Technique for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B9CC-437B-AB92-63D8-7D653AF1172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Mike Byrd</a:t>
            </a:r>
          </a:p>
        </p:txBody>
      </p:sp>
    </p:spTree>
    <p:extLst>
      <p:ext uri="{BB962C8B-B14F-4D97-AF65-F5344CB8AC3E}">
        <p14:creationId xmlns:p14="http://schemas.microsoft.com/office/powerpoint/2010/main" val="320974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Splits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5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7EF68-81B1-0992-07F9-75D2E0297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2" y="1074033"/>
            <a:ext cx="6701233" cy="50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D9AD4-7878-0323-E619-854E28DC4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94" y="1174455"/>
            <a:ext cx="6432860" cy="481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812762" y="5285562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</p:spTree>
    <p:extLst>
      <p:ext uri="{BB962C8B-B14F-4D97-AF65-F5344CB8AC3E}">
        <p14:creationId xmlns:p14="http://schemas.microsoft.com/office/powerpoint/2010/main" val="1192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3EEA0-4C93-D9C5-CB15-14EC1584F594}"/>
              </a:ext>
            </a:extLst>
          </p:cNvPr>
          <p:cNvSpPr txBox="1"/>
          <p:nvPr/>
        </p:nvSpPr>
        <p:spPr>
          <a:xfrm>
            <a:off x="9446743" y="3396915"/>
            <a:ext cx="1658883" cy="369281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Page Split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083F46-02DE-E81B-C092-AF38384A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16" y="1466653"/>
            <a:ext cx="6231021" cy="466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708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803953" indent="-685434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bg1"/>
                </a:solidFill>
              </a:rPr>
              <a:t>SQL Server Fill Factor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493972" lvl="1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 Bad Page Splits</a:t>
            </a:r>
          </a:p>
          <a:p>
            <a:pPr marL="2069690" lvl="2" indent="-685434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</a:rPr>
              <a:t>Case study at </a:t>
            </a:r>
            <a:r>
              <a:rPr lang="en-US" sz="4200" dirty="0">
                <a:solidFill>
                  <a:schemeClr val="accent4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https://www.sqlservercentral.com/articles/how-bad-are-bad-page-splits</a:t>
            </a:r>
            <a:endParaRPr lang="en-US" sz="4200" dirty="0">
              <a:solidFill>
                <a:schemeClr val="accent4">
                  <a:lumMod val="50000"/>
                </a:schemeClr>
              </a:solidFill>
            </a:endParaRPr>
          </a:p>
          <a:p>
            <a:pPr marL="2531108" lvl="3" indent="-685434"/>
            <a:r>
              <a:rPr lang="en-US" sz="3200" dirty="0">
                <a:solidFill>
                  <a:schemeClr val="bg1"/>
                </a:solidFill>
              </a:rPr>
              <a:t>Avg bad page split: </a:t>
            </a:r>
            <a:r>
              <a:rPr lang="en-US" sz="3200" dirty="0" err="1">
                <a:solidFill>
                  <a:schemeClr val="bg1"/>
                </a:solidFill>
              </a:rPr>
              <a:t>cpu</a:t>
            </a:r>
            <a:r>
              <a:rPr lang="en-US" sz="3200" dirty="0">
                <a:solidFill>
                  <a:schemeClr val="bg1"/>
                </a:solidFill>
              </a:rPr>
              <a:t>=0.035ms, logical IOs = 6.1</a:t>
            </a:r>
          </a:p>
          <a:p>
            <a:pPr marL="1502774" lvl="2" indent="0">
              <a:buNone/>
            </a:pPr>
            <a:endParaRPr lang="en-US" sz="3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0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FB199-9D57-9A1C-9D37-E65C58D6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22FD9-3EB2-2E54-7350-91432D94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E89D-CBCE-4BE0-7E21-E3C843D8F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395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Bad Page Splits continued</a:t>
            </a:r>
          </a:p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dirty="0"/>
              <a:t>And another case study at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https://www.sqlservercentral.com/articles/how-bad-are-bad-page-splits-the-rest-of-the-story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1261153" lvl="1" indent="-685434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pPr marL="1261153" lvl="1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702674" indent="0"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73A23-8AFE-7D5B-95D3-9FAD4B29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72" y="3904822"/>
            <a:ext cx="9702919" cy="20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6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351E6-0441-99BC-B6AB-5C69BF244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93" y="1413148"/>
            <a:ext cx="5979100" cy="44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6478F-B475-2889-4955-392133F44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65" y="1443400"/>
            <a:ext cx="6163232" cy="4612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4E6A5-2D83-B00B-69D8-79EA20DC4B49}"/>
              </a:ext>
            </a:extLst>
          </p:cNvPr>
          <p:cNvSpPr txBox="1"/>
          <p:nvPr/>
        </p:nvSpPr>
        <p:spPr>
          <a:xfrm>
            <a:off x="8837666" y="4779821"/>
            <a:ext cx="2488341" cy="64628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the moved data</a:t>
            </a:r>
          </a:p>
          <a:p>
            <a:r>
              <a:rPr lang="en-US" dirty="0">
                <a:solidFill>
                  <a:schemeClr val="bg1"/>
                </a:solidFill>
              </a:rPr>
              <a:t>logged in transaction log</a:t>
            </a:r>
          </a:p>
        </p:txBody>
      </p:sp>
    </p:spTree>
    <p:extLst>
      <p:ext uri="{BB962C8B-B14F-4D97-AF65-F5344CB8AC3E}">
        <p14:creationId xmlns:p14="http://schemas.microsoft.com/office/powerpoint/2010/main" val="154103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Page Split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2">
                    <a:lumMod val="25000"/>
                    <a:lumOff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https://tinyurl.com/yd8mcmvk</a:t>
            </a:r>
            <a:endParaRPr lang="en-US" sz="36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Avg bad page split: </a:t>
            </a:r>
            <a:r>
              <a:rPr lang="en-US" sz="32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 The trick is to find a </a:t>
            </a:r>
            <a:r>
              <a:rPr lang="en-US" sz="3900" dirty="0" err="1">
                <a:solidFill>
                  <a:schemeClr val="bg1"/>
                </a:solidFill>
              </a:rPr>
              <a:t>fillfactor</a:t>
            </a:r>
            <a:r>
              <a:rPr lang="en-US" sz="3900" dirty="0">
                <a:solidFill>
                  <a:schemeClr val="bg1"/>
                </a:solidFill>
              </a:rPr>
              <a:t> value that minimizes bad page splits but doesn’t result in an excessive storage penalty.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68" y="1155723"/>
            <a:ext cx="10515600" cy="4158394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/>
              <a:t>About 10 years ago</a:t>
            </a:r>
            <a:r>
              <a:rPr lang="en-US" sz="3600" dirty="0">
                <a:solidFill>
                  <a:schemeClr val="bg1"/>
                </a:solidFill>
              </a:rPr>
              <a:t> I really dove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But I have never really understood how to determine the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Just no definitive guidance!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What to do????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F602D98-B165-DFEE-4761-236319378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470" y="5522631"/>
            <a:ext cx="455067" cy="455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072D5-2BFA-C74B-3011-AB4B881D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1AD6-A27E-1DD5-BA43-CB41EA2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D601E-5488-021F-8DDA-F6BE1B3240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1D37A-8E51-EA63-FA32-759CE5EEEBE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0EF3BB-609C-1CE5-EFF5-F3CE5B3B1BB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0028" y="3228730"/>
            <a:ext cx="6035252" cy="1355302"/>
          </a:xfrm>
        </p:spPr>
        <p:txBody>
          <a:bodyPr>
            <a:normAutofit/>
          </a:bodyPr>
          <a:lstStyle/>
          <a:p>
            <a:r>
              <a:rPr lang="en-US" dirty="0" err="1"/>
              <a:t>ByrdNest</a:t>
            </a:r>
            <a:r>
              <a:rPr lang="en-US" dirty="0"/>
              <a:t> Consulting</a:t>
            </a:r>
          </a:p>
          <a:p>
            <a:r>
              <a:rPr lang="en-US" dirty="0"/>
              <a:t>Sunrise Beach, Texas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2DE89C-A912-1CE5-0081-6C07A21AEF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Byrd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55D0D6B-DAC1-6AA3-B115-BCC15224041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Former AF Fighter Pilot, Rocket Scientist, and now SQL Server Geek.  Specialize in SQL Server performance tuning.</a:t>
            </a:r>
            <a:br>
              <a:rPr lang="en-GB" dirty="0"/>
            </a:br>
            <a:br>
              <a:rPr lang="en-GB" dirty="0"/>
            </a:br>
            <a:r>
              <a:rPr lang="en-US" dirty="0"/>
              <a:t>I’m currently self-employed and consult part-time. I’ve had one client </a:t>
            </a:r>
            <a:r>
              <a:rPr lang="en-GB" dirty="0"/>
              <a:t>for 15+ years.</a:t>
            </a:r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AA8A0-25AF-078E-654F-9E803481C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6031048"/>
            <a:ext cx="478737" cy="4787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73FB37-19E2-2A1B-7786-28D0E6091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541" y="343143"/>
            <a:ext cx="2063432" cy="20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45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9" y="656336"/>
            <a:ext cx="10515600" cy="415839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time long, long ago…..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29F94-0B60-A44F-389E-B9149F00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97" y="656336"/>
            <a:ext cx="2416722" cy="5101968"/>
          </a:xfrm>
          <a:prstGeom prst="rect">
            <a:avLst/>
          </a:prstGeom>
        </p:spPr>
      </p:pic>
      <p:pic>
        <p:nvPicPr>
          <p:cNvPr id="5" name="Picture 2" descr="Image result for Star Wars">
            <a:hlinkClick r:id="rId3"/>
            <a:extLst>
              <a:ext uri="{FF2B5EF4-FFF2-40B4-BE49-F238E27FC236}">
                <a16:creationId xmlns:a16="http://schemas.microsoft.com/office/drawing/2014/main" id="{67B95ABC-1395-D0DF-E129-C2E0824E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526" y="1920761"/>
            <a:ext cx="2655474" cy="39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9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184756"/>
            <a:ext cx="10515600" cy="4744095"/>
          </a:xfrm>
        </p:spPr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/>
              <a:t>In April 2019, at SQL Saturday 830 (Colorado Springs), I attended two sessions by Jeff Moden titled “Black Arts”  &amp; Index Maintenance: How the “Best Practice” Methods are Silently Killing Performance. </a:t>
            </a:r>
            <a:r>
              <a:rPr lang="en-US" dirty="0"/>
              <a:t>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The bad news is that the links to access those presentations are gone.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Good news is one of his later presentations (same subject) at     </a:t>
            </a:r>
            <a:r>
              <a:rPr lang="en-US" dirty="0">
                <a:hlinkClick r:id="rId2"/>
              </a:rPr>
              <a:t>https://www.youtube.com/watch?v=rvZwMNJxqVo</a:t>
            </a:r>
            <a:endParaRPr lang="en-US" dirty="0"/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3"/>
            <a:ext cx="9418359" cy="75834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143000"/>
            <a:ext cx="10515600" cy="4841019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Good news is one of his presentations at     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https://www.youtube.com/watch?v=rvZwMNJxqVo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b="1" dirty="0"/>
              <a:t>A Reader’s Digest version of his presentations is contrary to the popular concept of reorganizing at 10% fragmentation and rebuilding indexes at 30%.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8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 April 2019, at SQL Saturday 830 (Colorado Springs), I attended two sessions by Jeff Moden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Both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bad news is that the links to access those presentations are gone.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Good news is one of his presentations at     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https://www.youtube.com/watch?v=rvZwMNJxqVo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Reader’s Digest version of his presentations is contrary to the popular concept of reorganizing at 10% fragmentation and rebuilding indexes at 30%.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/>
              <a:t>He showed (in the 2 presentations) that page splits caused tremendous performance degradations and that you should probably rebuild indexes at 1% fragmentation.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8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 the flight back home, I got to thinking about everything he said and how fill factor also “factors” into index performance and maintenance.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4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It got me thinking about a brute force optimization technique (iterative) I implemented way back when I worked at the Air Force Rocket Propulsion Laboratory (yes, I was once a rocket scientist and still a geek!).  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8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I implemented way back when I worked at the Air Force Rocket Propulsion Laboratory (yes, I was once a rocket scientist and still a geek!).  </a:t>
            </a:r>
          </a:p>
          <a:p>
            <a:r>
              <a:rPr lang="en-US" sz="4600" b="1" dirty="0">
                <a:solidFill>
                  <a:schemeClr val="bg1">
                    <a:lumMod val="95000"/>
                  </a:schemeClr>
                </a:solidFill>
              </a:rPr>
              <a:t>It was a technique that involved tweaking various parameters (iterating plus and minus percentages) and reducing the tweaks to an “optimum” solution.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63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  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flight back home, I thought about everything he said and how the fill factor also “factors” into index performance and maintenance.</a:t>
            </a:r>
          </a:p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got me thinking about a brute force optimization technique (iterative) I implemented way back when I worked at the Air Force Rocket Propulsion Laboratory (yes, I was once a rocket scientist and still a geek!).  </a:t>
            </a:r>
          </a:p>
          <a:p>
            <a:r>
              <a:rPr lang="en-US" sz="3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was a technique that involved tweaking various parameters (iterating plus and minus percentages) and reducing the tweaks to an “optimum” solution.</a:t>
            </a:r>
          </a:p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</a:rPr>
              <a:t>It was not always perfect, as in a multidimensional scenario, there are valleys that this solution could drill down on, but it did offer “better” solutions that let us explore options.</a:t>
            </a:r>
          </a:p>
          <a:p>
            <a:endParaRPr lang="en-US" sz="4600" b="1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His script then “reorganized” at 10% fragmentation and “rebuilt”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7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“rebuilt”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tweak (iterate)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fillfactor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 and fragmentation for each index (heaps not counted, later also partitioned tables)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1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CFC9-8FF8-2600-CDFF-F6681E6D5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4203F-D19A-F0E5-783C-F2BFFDF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C38C1-EEF7-5F3C-8D8F-5FEE2AB7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tweak (iterate) performance parameters to evaluate performance and drill down to the best performance value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track performance (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fillfactor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)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involved with the whole rebuild process for each index rebuild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4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sz="3600" dirty="0" err="1"/>
              <a:t>Admin.AgentIndexRebuilds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575721" lvl="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117F3B4-8CE4-CFB8-C8FD-F6A9C80C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46" y="1032357"/>
            <a:ext cx="7704967" cy="499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219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77500" lnSpcReduction="20000"/>
          </a:bodyPr>
          <a:lstStyle/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Take a technique similar to Ola </a:t>
            </a:r>
            <a:r>
              <a:rPr lang="en-US" sz="2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Hallengren’s</a:t>
            </a: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defrag script and modify it accordingly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 was already using his script with no Reorganize and Rebuilds at 10%.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to track performance and fragmentation for each index (heaps not counted)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Need a table to contain the </a:t>
            </a:r>
            <a:r>
              <a:rPr lang="en-US" sz="2600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parametrics</a:t>
            </a:r>
            <a:r>
              <a:rPr lang="en-US" sz="2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involved with the whole rebuild process for each index rebuild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pPr marL="1032921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Vary depending odd or even days WHERE clause</a:t>
            </a:r>
          </a:p>
          <a:p>
            <a:pPr marL="1375821"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Odd days, get top 20 indexes where fragmentation &gt; 1.2%</a:t>
            </a:r>
          </a:p>
          <a:p>
            <a:pPr marL="1375821"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Even days, get top 20 indexes where bad page splits &gt; 20</a:t>
            </a: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sys.dm_db_index_physical_stats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sys.dm_db_index_operational_stats</a:t>
            </a:r>
            <a:endParaRPr lang="en-US" dirty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Yields </a:t>
            </a:r>
            <a:r>
              <a:rPr lang="en-US" dirty="0" err="1">
                <a:solidFill>
                  <a:schemeClr val="bg1"/>
                </a:solidFill>
              </a:rPr>
              <a:t>Leaf_Allocation_Count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NonLeaf_Allocation_Count</a:t>
            </a: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50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 fontScale="925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sys.dm_db_index_physical_stats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Average_fragmentation_in_percent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page_count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row_count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sys.dm_db_index_operational_stats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Yields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Leaf_Allocation_Count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NonLeaf_Allocation_Count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https://www.sqlskills.com/blogs/jonathan/tracking-problematic-pages-splits-in-sql-server-2012-extended-events-no-really-this-time/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5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371600"/>
            <a:ext cx="10515600" cy="4612419"/>
          </a:xfrm>
        </p:spPr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Kanit Light"/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cs typeface="Kanit Light"/>
              </a:rPr>
              <a:t>All new indexes are allocated pages from a mixed extent</a:t>
            </a:r>
          </a:p>
          <a:p>
            <a:pPr marL="861073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Kanit Light"/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Kanit Light"/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Kanit Light"/>
              </a:rPr>
              <a:t>External fragmentation (Pages out of order)</a:t>
            </a: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8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Internal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Can occur with deletes or where next row cannot fit into the existing page.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Increases the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Great explanation at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http://www.practicalsqldba.com/2012/04/sql-server-index-fragmentation.html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093891" indent="-742553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75721" lvl="1" indent="0">
              <a:buNone/>
            </a:pP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77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/>
          <a:lstStyle/>
          <a:p>
            <a:r>
              <a:rPr lang="en-US" dirty="0"/>
              <a:t>External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/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/>
              <a:t>Measured as percentage of out-of-order pages in the leaf pages of an index.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68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Review:  </a:t>
            </a:r>
            <a:r>
              <a:rPr lang="en-US" b="1" dirty="0" err="1"/>
              <a:t>FillFactorIndexSetup.sql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     </a:t>
            </a:r>
            <a:r>
              <a:rPr lang="en-US" b="1" dirty="0" err="1"/>
              <a:t>SQLAgentScriptRebuildIndexes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118521" indent="0">
              <a:buNone/>
            </a:pPr>
            <a:r>
              <a:rPr lang="en-US" dirty="0">
                <a:solidFill>
                  <a:schemeClr val="bg1"/>
                </a:solidFill>
              </a:rPr>
              <a:t>{Don’t have time to cover scripts in detail; if you want to do so, please contact me and we’ll do a ZOOM meeting and review line by line}</a:t>
            </a:r>
          </a:p>
          <a:p>
            <a:pPr marL="11852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227788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B556C-B0D0-AB2E-EF09-C9B44B69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20" y="1102362"/>
            <a:ext cx="9418359" cy="49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5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Presentation slides and T-SQL code are available at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https://github.com/MByrdTX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You don’t need to take notes; just listen and review slides and scripts later.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F3B29-149B-5BDF-5264-F58610DC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98" y="2989577"/>
            <a:ext cx="35337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SQL Agent Job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3837E-6B43-EB18-421B-46F322CC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" y="1647115"/>
            <a:ext cx="12064181" cy="356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- 1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data was collected, added new columns to the history table and revised logic to determine and/or fix the </a:t>
            </a:r>
            <a:r>
              <a:rPr lang="en-US" dirty="0" err="1">
                <a:solidFill>
                  <a:schemeClr val="bg1"/>
                </a:solidFill>
              </a:rPr>
              <a:t>fillfactor</a:t>
            </a:r>
            <a:r>
              <a:rPr lang="en-US" dirty="0">
                <a:solidFill>
                  <a:schemeClr val="bg1"/>
                </a:solidFill>
              </a:rPr>
              <a:t>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Eventually saw the need to re-tweak fill factors after a period of time (90 days, later changes to 120 days) to allow for new patterns in data access (app changes, data skew)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908754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 - 2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first 90 days, only 164 indexes (clustered &amp; </a:t>
            </a:r>
            <a:r>
              <a:rPr lang="en-US" dirty="0" err="1">
                <a:solidFill>
                  <a:schemeClr val="bg1"/>
                </a:solidFill>
              </a:rPr>
              <a:t>nonclustered</a:t>
            </a:r>
            <a:r>
              <a:rPr lang="en-US" dirty="0">
                <a:solidFill>
                  <a:schemeClr val="bg1"/>
                </a:solidFill>
              </a:rPr>
              <a:t>) were recorded in the history table where the fill factor was “tweaked.”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369B12-AC8C-189A-5A6E-B78850AFD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22742"/>
              </p:ext>
            </p:extLst>
          </p:nvPr>
        </p:nvGraphicFramePr>
        <p:xfrm>
          <a:off x="1559761" y="2475689"/>
          <a:ext cx="3325060" cy="1037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802">
                  <a:extLst>
                    <a:ext uri="{9D8B030D-6E8A-4147-A177-3AD203B41FA5}">
                      <a16:colId xmlns:a16="http://schemas.microsoft.com/office/drawing/2014/main" val="838736047"/>
                    </a:ext>
                  </a:extLst>
                </a:gridCol>
                <a:gridCol w="843924">
                  <a:extLst>
                    <a:ext uri="{9D8B030D-6E8A-4147-A177-3AD203B41FA5}">
                      <a16:colId xmlns:a16="http://schemas.microsoft.com/office/drawing/2014/main" val="2361781371"/>
                    </a:ext>
                  </a:extLst>
                </a:gridCol>
                <a:gridCol w="810167">
                  <a:extLst>
                    <a:ext uri="{9D8B030D-6E8A-4147-A177-3AD203B41FA5}">
                      <a16:colId xmlns:a16="http://schemas.microsoft.com/office/drawing/2014/main" val="3861886946"/>
                    </a:ext>
                  </a:extLst>
                </a:gridCol>
                <a:gridCol w="810167">
                  <a:extLst>
                    <a:ext uri="{9D8B030D-6E8A-4147-A177-3AD203B41FA5}">
                      <a16:colId xmlns:a16="http://schemas.microsoft.com/office/drawing/2014/main" val="1314919376"/>
                    </a:ext>
                  </a:extLst>
                </a:gridCol>
              </a:tblGrid>
              <a:tr h="3361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Data (gb)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Tables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indexes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02389"/>
                  </a:ext>
                </a:extLst>
              </a:tr>
              <a:tr h="350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5528844"/>
                  </a:ext>
                </a:extLst>
              </a:tr>
              <a:tr h="350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235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077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CC19-0C48-B542-DDD0-6C95C1D4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E49B54-B85D-B626-46DB-EC90A1FDC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Thought process for fixing fill factor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F3F19-19B9-92F7-D71B-105B0655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Collect at least 6 data sets for each index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 the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en-US" dirty="0">
                <a:solidFill>
                  <a:schemeClr val="bg1"/>
                </a:solidFill>
              </a:rPr>
              <a:t>ot the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the 6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data set fragmentation is the smallest, then continue to perturb the fill factor on the next run(s) for that index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Identify the fill factor for the smallest fragmentation and set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Script then checks </a:t>
            </a:r>
            <a:r>
              <a:rPr lang="en-US" dirty="0" err="1">
                <a:solidFill>
                  <a:schemeClr val="bg1"/>
                </a:solidFill>
              </a:rPr>
              <a:t>FixFillFactor</a:t>
            </a:r>
            <a:r>
              <a:rPr lang="en-US" dirty="0">
                <a:solidFill>
                  <a:schemeClr val="bg1"/>
                </a:solidFill>
              </a:rPr>
              <a:t> and stops tweaking when not null.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At least until the retention period elapsed (120 days).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12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Indexes encountered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Parent tables:  Usually based on a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Child tables:  Usually based on Parent Table PK  plus the child table’s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FileAttribute</a:t>
            </a:r>
            <a:r>
              <a:rPr lang="en-US" dirty="0">
                <a:solidFill>
                  <a:schemeClr val="bg1"/>
                </a:solidFill>
              </a:rPr>
              <a:t> table {FileID,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, PK = </a:t>
            </a:r>
            <a:r>
              <a:rPr lang="en-US" dirty="0" err="1">
                <a:solidFill>
                  <a:schemeClr val="bg1"/>
                </a:solidFill>
              </a:rPr>
              <a:t>FileAttributeID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Usually based on non-PK column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144237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1: Clustered Index based on identity column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03B4E-7762-D4E8-CFF1-752B06FCEC9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25217-0211-F7E3-A862-D6489549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14" y="942975"/>
            <a:ext cx="8191500" cy="2486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6B6B2-2AE1-BAC3-DDA6-C378B904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51" y="3581556"/>
            <a:ext cx="4159897" cy="24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14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6F4E-2FE8-7FF3-EEBF-A64CCBB7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62EE3-76E2-7945-F5B5-7522A1BE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2:  Clustered Index (many rows inserted with interior pages)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55ADB-AD36-3A39-A27C-777936F7F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0C417-4A4D-2609-4F1D-0E04F1AD34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9045C-89CD-BD54-F7C9-5CA7AE08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5346"/>
            <a:ext cx="9895350" cy="1479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847AE-1F7C-5EC0-6DA8-AD12DC5A7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620" y="2865721"/>
            <a:ext cx="4229301" cy="31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71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78A8C-ABE6-9599-1D17-6401DFC34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889CD-60CB-4E9F-875E-B091A9EE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Child table, clustered index tied to parent table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D24F2-C984-EB27-8846-2176DB0F3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47365-50D3-5BD5-B339-0B4243AC93E5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8E2DB-33DD-2323-F226-D8568D41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1" y="981237"/>
            <a:ext cx="10790414" cy="1689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C37F9-26FB-6FD1-FB2B-47D2E7CE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82" y="2779295"/>
            <a:ext cx="4652551" cy="32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30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D1CD1-7139-AAEB-3B1E-99E6AD98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B78239-E4A3-2938-6019-FDCE4CB5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201704" cy="7824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Non-Clustered Index (random interior inserts)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BF0E2-C24A-C32D-2A92-33351E374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D4A88-EA4C-D8D4-B80D-31216679560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B5E6F-0AA0-3971-3187-3AC6C22B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6" y="1092868"/>
            <a:ext cx="11881980" cy="1770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4E009-CE02-47A0-0053-2BA8A68C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413" y="3045995"/>
            <a:ext cx="3958932" cy="29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67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ACBC5-068B-6226-5459-C64E6550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0C4B86-327D-A4F1-7543-1E1DE41F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DC0D4-39C7-35FC-6C4E-9A5607E22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Unfortunately, we did not have good database benchmarks for performance, but……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Performance tools are like wine – everybody has their preference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 prefer DPA (Database Performance Analyzer)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Originated with </a:t>
            </a:r>
            <a:r>
              <a:rPr lang="en-US" b="1" dirty="0" err="1"/>
              <a:t>Confio</a:t>
            </a:r>
            <a:endParaRPr lang="en-US" b="1" dirty="0"/>
          </a:p>
          <a:p>
            <a:pPr lvl="3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Ties wait times to a specific query plan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Now owned by </a:t>
            </a:r>
            <a:r>
              <a:rPr lang="en-US" b="1" dirty="0" err="1"/>
              <a:t>Solarwinds</a:t>
            </a: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73C2-F2A8-51F4-575D-90A0E6363B2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44326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former times</a:t>
            </a:r>
          </a:p>
          <a:p>
            <a:pPr lvl="1"/>
            <a:r>
              <a:rPr lang="en-US" dirty="0"/>
              <a:t>Rocket Scientist (MSE in rocket propulsion @ Purdue; </a:t>
            </a:r>
          </a:p>
          <a:p>
            <a:pPr marL="457200" lvl="1" indent="0">
              <a:buNone/>
            </a:pPr>
            <a:r>
              <a:rPr lang="en-US" dirty="0"/>
              <a:t>      3 yrs Air Force Rocket Propulsion Laboratory)</a:t>
            </a:r>
          </a:p>
          <a:p>
            <a:pPr lvl="1"/>
            <a:r>
              <a:rPr lang="en-US" dirty="0"/>
              <a:t>USAF Fighter/Instructor/Operational Test Pilot (F-4)</a:t>
            </a:r>
          </a:p>
          <a:p>
            <a:pPr lvl="1"/>
            <a:r>
              <a:rPr lang="en-US" dirty="0"/>
              <a:t>Free-lance tech writer for PC Magazine</a:t>
            </a:r>
          </a:p>
          <a:p>
            <a:pPr lvl="1"/>
            <a:r>
              <a:rPr lang="en-US" dirty="0"/>
              <a:t>CTO, Texas Windstorm Insurance Company</a:t>
            </a:r>
          </a:p>
          <a:p>
            <a:pPr lvl="1"/>
            <a:r>
              <a:rPr lang="en-US" dirty="0"/>
              <a:t>Part-time Database Consultant/Trainer</a:t>
            </a:r>
          </a:p>
          <a:p>
            <a:pPr lvl="2"/>
            <a:r>
              <a:rPr lang="en-US" dirty="0"/>
              <a:t>Pre-covid blogging at </a:t>
            </a:r>
            <a:r>
              <a:rPr lang="en-US" dirty="0">
                <a:hlinkClick r:id="rId2"/>
              </a:rPr>
              <a:t>https://Logicalread.com</a:t>
            </a:r>
            <a:r>
              <a:rPr lang="en-US" dirty="0"/>
              <a:t> &amp; </a:t>
            </a:r>
            <a:r>
              <a:rPr lang="en-US" dirty="0">
                <a:hlinkClick r:id="rId3"/>
              </a:rPr>
              <a:t>Http://www.sqlservercentral.com</a:t>
            </a:r>
            <a:endParaRPr lang="en-US" dirty="0"/>
          </a:p>
          <a:p>
            <a:pPr lvl="1"/>
            <a:r>
              <a:rPr lang="en-US" dirty="0"/>
              <a:t>Digging deeper into the optimizer black box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Mike Byrd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816706-1395-92E7-7546-3F8DC095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12" y="0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BC910F8-25DF-6FD6-6E04-4FC82146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61" y="0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EA7EB33-3CA5-9E66-F76A-B9827FE7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534" y="2074045"/>
            <a:ext cx="2359475" cy="206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ADF7928-6650-4374-E759-1F643C49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20" y="4141364"/>
            <a:ext cx="2199981" cy="193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497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748FB-6892-A984-3C15-A8AEAB28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07A3-7C82-AAC5-B8CF-592118EA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Feb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267C0-F84C-25DB-18BD-4150F743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1F684-0D7B-ED06-4A0D-DEC98D7320D7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A8D87686-9EE4-0F5D-380C-69AB4CD84D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2"/>
            <a:ext cx="7173393" cy="453515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35C4262-5928-7A79-AF06-D4A43C83DAEF}"/>
              </a:ext>
            </a:extLst>
          </p:cNvPr>
          <p:cNvSpPr/>
          <p:nvPr/>
        </p:nvSpPr>
        <p:spPr>
          <a:xfrm>
            <a:off x="963561" y="30969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97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E6244-5C3D-9695-52FE-D290CA50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A83D61-145C-9BE4-16CB-1FE7973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late June 2019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2CF55-953B-215D-20CF-103C7615A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96D7E-5A60-A598-1477-85FE5569D88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8B346BC-5C74-510D-2ACE-0F2639CDEF5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85" y="1379711"/>
            <a:ext cx="8151382" cy="461242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FFCADE4-7990-B08B-89C9-E8423034EEA1}"/>
              </a:ext>
            </a:extLst>
          </p:cNvPr>
          <p:cNvSpPr/>
          <p:nvPr/>
        </p:nvSpPr>
        <p:spPr>
          <a:xfrm>
            <a:off x="341530" y="35841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03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5633-319D-07BA-6769-05521987B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126CA-7922-AC6C-7D81-2B8A62D6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5F800-1F1A-96C6-4C54-2CD470C27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{Yes, I know different times, but screen shots are indicative of performance through the day.}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680F9-70F6-4BAA-CCAA-F4B77809577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27545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7A556-5B8C-AB3B-704C-132D4FB10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2DFBEB-8F51-B732-4E4D-DE9F21B8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Analysis: DPA screen shot from Oct 28,2024 (Typical Server Performance During the Day)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419A1-7E91-CA04-B622-C5760E74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AA01C-1D18-9F9E-7788-1D55F6ACEC38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BD57850-97FC-90C2-18F7-880895BFBD5F}"/>
              </a:ext>
            </a:extLst>
          </p:cNvPr>
          <p:cNvSpPr/>
          <p:nvPr/>
        </p:nvSpPr>
        <p:spPr>
          <a:xfrm>
            <a:off x="341530" y="28546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CCF4B-F55B-CB15-5AF5-918D7C101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38" y="1414329"/>
            <a:ext cx="10872062" cy="45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2F8E5-DF70-9F82-30BD-F8F12E72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6C93D-4610-BE7C-F13F-E27F4DD6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190C6-AB0C-EC5F-ABA0-53248B957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decreased fragmentation, there are less page splits to wade through for IO range searches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CB953-79AA-BD13-8833-E7592C3C5F0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694051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D0AA2-97DC-CC57-C6A0-5A753C353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4E180-002B-6DBC-A7A9-4CA72BEA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Analysis: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Peformance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65DD5-3015-923D-8887-D6A7B45A2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Overall decrease in database wait times of about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With decreased fragmentation, there are fewer page splits to wade through for IO range searches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With an improved fill factor, there are fewer bad page splits.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The cost of a page split can be significant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First, the new page has to be identified, pointers made to it, data movement from the old page to the new page and finally all of this is logged.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57B5D-FA8D-6E8C-771B-B75EE6B581B6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202975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13C5A-53BB-7209-432C-A44AC8B8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64363-ACDC-E887-1D03-75323D56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(Weekend):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D7052-78A1-C9EE-8C5E-71B2D4B7A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ECA57-6869-29C0-4FE8-63BF2F6AFF73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23E08-E221-E213-A2CA-725AB80A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2" y="950151"/>
            <a:ext cx="9026305" cy="51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8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7E97-70A6-FC61-3081-EF3B7E08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763E18-EFD5-30CB-57D8-E4F08C7F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(fragmentation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90320-356C-455E-214D-1E5FFAC9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12789-143D-616A-245F-5CAF7F19E39D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349E2-E0DB-933A-0ACF-25CE8BAA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28812"/>
            <a:ext cx="10334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26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3A89-6F62-4A53-76A5-323CF9FF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91F54-C501-AA47-3EAC-6550AB4D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794298" cy="782405"/>
          </a:xfrm>
        </p:spPr>
        <p:txBody>
          <a:bodyPr>
            <a:noAutofit/>
          </a:bodyPr>
          <a:lstStyle/>
          <a:p>
            <a:r>
              <a:rPr lang="en-US" sz="2800" dirty="0"/>
              <a:t>Typical Nightly reports (bad page split option):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EF3F8-08CA-073F-5234-784E1765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84490-AEF0-95AA-5F8B-0C053BEB034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B3634-7C92-3BFE-D8E9-E2CED7E2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686050"/>
            <a:ext cx="10096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03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C65-9950-959E-D28B-D403B057A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FFB106-B677-E645-ACD3-CCFB8FEE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Requirements: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A104B-2DB8-F324-DFC9-3E27AD3C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Enterprise version recommended (</a:t>
            </a:r>
            <a:r>
              <a:rPr lang="en-US" sz="3600" dirty="0" err="1">
                <a:solidFill>
                  <a:schemeClr val="bg1"/>
                </a:solidFill>
              </a:rPr>
              <a:t>OnLine</a:t>
            </a:r>
            <a:r>
              <a:rPr lang="en-US" sz="3600" dirty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Standard Edition can be used, but have to be wary of </a:t>
            </a:r>
            <a:r>
              <a:rPr lang="en-US" sz="3600" dirty="0"/>
              <a:t>blocking/deadlocks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Have in SS2016 SP2 and above for Standard Edition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EDDBD-B7A1-DFA4-1CC2-DA4BAAE233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97888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BD404D-861E-D855-889A-A235C6A4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Fill Factor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How is it used?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Short Review of Code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Conclusions/Observations</a:t>
            </a:r>
          </a:p>
          <a:p>
            <a:r>
              <a:rPr lang="en-US" dirty="0"/>
              <a:t>No Demos </a:t>
            </a:r>
            <a:r>
              <a:rPr lang="en-US" sz="3600" dirty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08824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7E368-5200-AD74-B395-445C85978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09226-2865-0F66-DDD9-E4600A69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8861B-AA7D-5E0D-26BA-254D36F4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code for multiple databases on the same server</a:t>
            </a:r>
          </a:p>
          <a:p>
            <a:pPr marL="1028395" lvl="1" indent="-571195">
              <a:buFont typeface="Arial" panose="020B0604020202020204" pitchFamily="34" charset="0"/>
              <a:buChar char="•"/>
            </a:pPr>
            <a:r>
              <a:rPr lang="en-US" dirty="0"/>
              <a:t> You may want to have a separate database for the history table or history table for each database.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47AC-B30B-7CB2-F454-12C8F36AD55C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559606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ADDD2-4F4A-CBAA-D035-8BE39896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4E697-F43D-273C-D764-59BB166D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6E61E-D392-6DF8-89EB-B09A891B7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07CC7-F44B-012A-1DF7-58B6E4841DAA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199365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826FB-11F2-998B-9B23-222856AB0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1843B-6B00-599F-368B-26B9042E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E6B52-D0A2-B860-BBF3-BEFB1EA23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BBED8-11B9-F16F-67B5-B3B83D95B47F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521877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4915E-0A45-9CFF-CF9A-1AA7D4E2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37CCA5-BE1F-441D-219D-1525527A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283D-740E-8BD3-E249-620C96EC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 fill factor approach not implemented for partitioned indexes (it would be really nice to have to fill factor per partition; that way, the old data partitions could be set to 100% and the active partitions set as needed.  {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this should be placed on Microsoft’s wish list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})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16258-8E77-6571-6A0F-D3E567397291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3319260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7183-FE56-7BCF-7604-F8C60B58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DEF3D-2806-EBA6-9296-A649E3FF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22F1-78E5-835A-DF3A-2E67F8E3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</a:t>
            </a:r>
            <a:r>
              <a:rPr lang="en-US" sz="2200" dirty="0">
                <a:solidFill>
                  <a:srgbClr val="C00000"/>
                </a:solidFill>
              </a:rPr>
              <a:t>{this should be placed on Microsoft’s wish list </a:t>
            </a:r>
            <a:r>
              <a:rPr lang="en-US" sz="2200" dirty="0">
                <a:solidFill>
                  <a:srgbClr val="C00000"/>
                </a:solidFill>
                <a:sym typeface="Wingdings" panose="05000000000000000000" pitchFamily="2" charset="2"/>
              </a:rPr>
              <a:t>}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Try and build in additional features as suggested by the community.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55F68-9D28-43EE-9CE0-4C687F34EB5B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1028121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8B58-C36D-87EA-95BB-2FED273D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B1D48-46AF-3915-A692-061B321D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AF529-06F9-A8F1-5EA0-13F9850D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four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More testing on performance improvements with firm numbers.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31685-3859-CF4C-594B-73BC470D3124}"/>
              </a:ext>
            </a:extLst>
          </p:cNvPr>
          <p:cNvSpPr txBox="1"/>
          <p:nvPr/>
        </p:nvSpPr>
        <p:spPr>
          <a:xfrm>
            <a:off x="5847827" y="5518434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/>
              <a:t>Bad Page Split</a:t>
            </a:r>
          </a:p>
        </p:txBody>
      </p:sp>
    </p:spTree>
    <p:extLst>
      <p:ext uri="{BB962C8B-B14F-4D97-AF65-F5344CB8AC3E}">
        <p14:creationId xmlns:p14="http://schemas.microsoft.com/office/powerpoint/2010/main" val="2824924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CDF60-06D1-D468-8E5D-1CC9129BF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E30B9-ACF9-7A5A-B877-EC054EDB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Wish List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22757-B546-20B6-B07B-AB2B0F6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Add code for multiple databases on the same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Still, it would be nice to determine the best performance for fill factor value vs pages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Rewrite code (current code is from proof of concept; I’ve intended to do this last 4 years, but it works with almost no production impact.)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Current fill factor approach not implemented for partitioned indexes (it would be really nice to have to fill factor per partition; that way, the old data partitions could be set to 100% and the active partitions set as needed.  {this should be placed on Microsoft’s wish list 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  <a:sym typeface="Wingdings" panose="05000000000000000000" pitchFamily="2" charset="2"/>
              </a:rPr>
              <a:t>})</a:t>
            </a:r>
            <a:r>
              <a:rPr lang="en-US" sz="2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Try and build in additional features as suggested by the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More testing on performance improvements with firm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Need better way of monitoring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b="1" dirty="0" err="1"/>
              <a:t>Admin.AgentIndexRebuilds</a:t>
            </a:r>
            <a:r>
              <a:rPr lang="en-US" sz="2600" b="1" dirty="0"/>
              <a:t> – both manually and also self-reviewing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/>
              <a:t>Any volunteers out there to implement a dashboard????</a:t>
            </a:r>
          </a:p>
          <a:p>
            <a:pPr marL="118521" indent="0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66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B35A5-EC67-56C8-6711-748B29A0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72D7F-0644-B035-412D-6167E428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E07BE-173C-8AE8-DCE2-2044A32F2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whole idea started as a proof of concept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Offers potential performance benefits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Does demonstrate that effective automatic Fill Factor determination </a:t>
            </a:r>
            <a:r>
              <a:rPr lang="en-US" b="1" dirty="0">
                <a:solidFill>
                  <a:schemeClr val="accent1"/>
                </a:solidFill>
              </a:rPr>
              <a:t>IS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possible!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Current code production in production on a very transaction oriented DB for 5 years!</a:t>
            </a: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12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18D4-26B7-F332-8F44-C10785E70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96B46F-FC18-5AE5-C469-80FB1888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Finally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EFAF3-1FD6-B3E4-B380-20A9860DF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concept has been copyrighted with the idea that is belongs to the SQL Server Community</a:t>
            </a:r>
          </a:p>
          <a:p>
            <a:pPr marL="57572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look forward to constructive critique and suggestions for improvement from the SQL Server Community.</a:t>
            </a:r>
          </a:p>
          <a:p>
            <a:pPr marL="57572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9716" indent="-571195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78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E357E-775B-9A9E-4CE4-F138B53E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2B135E-8988-4E53-D332-88375482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9418359" cy="782405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Questions?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1B1CC-477E-9900-B217-773DF7401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7" y="1275347"/>
            <a:ext cx="10515600" cy="4612419"/>
          </a:xfrm>
        </p:spPr>
        <p:txBody>
          <a:bodyPr>
            <a:normAutofit/>
          </a:bodyPr>
          <a:lstStyle/>
          <a:p>
            <a:pPr marL="11852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3CB5BBD-11F7-DB44-0474-1A1CEA58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47" y="1556754"/>
            <a:ext cx="5650760" cy="433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39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27" y="492942"/>
            <a:ext cx="10174543" cy="1325563"/>
          </a:xfrm>
        </p:spPr>
        <p:txBody>
          <a:bodyPr/>
          <a:lstStyle/>
          <a:p>
            <a:r>
              <a:rPr lang="en-US" dirty="0"/>
              <a:t>Index Structure (B-Tree) – not exactly correct!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A36277-0CEF-CC75-A91F-3A9981C248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" y="1367377"/>
            <a:ext cx="8582709" cy="461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078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7C9736-60E7-2A1E-1ABB-92DFDFDAF3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4579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 hope you got something out of this. It has greatly reduced the 2 am phone calls for me! </a:t>
            </a:r>
          </a:p>
          <a:p>
            <a:r>
              <a:rPr lang="en-US" dirty="0"/>
              <a:t>Your feedback to me is important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16" y="4078023"/>
            <a:ext cx="6137623" cy="711882"/>
          </a:xfrm>
        </p:spPr>
        <p:txBody>
          <a:bodyPr/>
          <a:lstStyle/>
          <a:p>
            <a:r>
              <a:rPr lang="en-US" dirty="0"/>
              <a:t>Mike Byrd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Mbyrd@ByrdNest-TX.com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9D22-273E-CEAC-48CF-7E9E1D01498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www.TSQLMentoring.com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28DD-D325-5B6C-548A-CBAEA1017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209F1A-A815-36C3-EB0B-C78A910FD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5" y="5508150"/>
            <a:ext cx="478737" cy="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Structure (B-Tree)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039DB-DC55-6285-028D-CF99A7ED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96" y="1094411"/>
            <a:ext cx="6532642" cy="4888877"/>
          </a:xfrm>
        </p:spPr>
      </p:pic>
    </p:spTree>
    <p:extLst>
      <p:ext uri="{BB962C8B-B14F-4D97-AF65-F5344CB8AC3E}">
        <p14:creationId xmlns:p14="http://schemas.microsoft.com/office/powerpoint/2010/main" val="37882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C0D7E-3C73-A7FD-CF8C-2C8E7679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ACC73-A64B-30E2-3E75-DA1825BA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So what happens when a page cannot accommodate a new row?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FA27A-3690-6E55-1022-0CB5D808E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2" y="2321391"/>
            <a:ext cx="3069476" cy="2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0322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3395</Words>
  <Application>Microsoft Office PowerPoint</Application>
  <PresentationFormat>Widescreen</PresentationFormat>
  <Paragraphs>446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Calibri</vt:lpstr>
      <vt:lpstr>Calibri Light</vt:lpstr>
      <vt:lpstr>IBM Plex Sans</vt:lpstr>
      <vt:lpstr>Kanit Light</vt:lpstr>
      <vt:lpstr>Kanit Medium</vt:lpstr>
      <vt:lpstr>Kanit SemiBold</vt:lpstr>
      <vt:lpstr>Roboto</vt:lpstr>
      <vt:lpstr>Roboto Regular</vt:lpstr>
      <vt:lpstr>Verdana</vt:lpstr>
      <vt:lpstr>Wingdings</vt:lpstr>
      <vt:lpstr>Redgate theme v2</vt:lpstr>
      <vt:lpstr>A Self-Tuning (Iterative) Fill Factor Technique for SQL Server</vt:lpstr>
      <vt:lpstr>Mike</vt:lpstr>
      <vt:lpstr>PowerPoint Presentation</vt:lpstr>
      <vt:lpstr>PowerPoint Presentation</vt:lpstr>
      <vt:lpstr>Who is Mike Byrd</vt:lpstr>
      <vt:lpstr>Overview</vt:lpstr>
      <vt:lpstr>Index Structure (B-Tree) – not exactly correct!</vt:lpstr>
      <vt:lpstr>Index Structure (B-Tree)</vt:lpstr>
      <vt:lpstr>Fill Factor</vt:lpstr>
      <vt:lpstr>SQL Server Fill Factor</vt:lpstr>
      <vt:lpstr>Partial view of B-Tree before adding row</vt:lpstr>
      <vt:lpstr>After adding row to index (Identity column)</vt:lpstr>
      <vt:lpstr>After adding row to index (Identity column, Inter. node expansion)</vt:lpstr>
      <vt:lpstr>SQL Server Fill Factor</vt:lpstr>
      <vt:lpstr>SQL Server Fill Factor</vt:lpstr>
      <vt:lpstr>Bad Page Split Example (before row insert, rows aligned with extent)</vt:lpstr>
      <vt:lpstr>Bad Page Split Example (after row insert, rows not aligned with extent)</vt:lpstr>
      <vt:lpstr>Bad Page Split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Internal Fragmentation</vt:lpstr>
      <vt:lpstr>External Fragmentation</vt:lpstr>
      <vt:lpstr>Code</vt:lpstr>
      <vt:lpstr>SQL Agent Job</vt:lpstr>
      <vt:lpstr>SQL Agent Job</vt:lpstr>
      <vt:lpstr>Analysis - 1</vt:lpstr>
      <vt:lpstr>Analysis - 2</vt:lpstr>
      <vt:lpstr>Thought process for fixing fill factor</vt:lpstr>
      <vt:lpstr>Indexes encountered</vt:lpstr>
      <vt:lpstr>Analysis – 1: Clustered Index based on identity column</vt:lpstr>
      <vt:lpstr>Analysis – 2:  Clustered Index (many rows inserted with interior pages)</vt:lpstr>
      <vt:lpstr>Analysis – 3: Child table, clustered index tied to parent table</vt:lpstr>
      <vt:lpstr>Analysis – 4: Non-Clustered Index (random interior inserts)</vt:lpstr>
      <vt:lpstr>Analysis:</vt:lpstr>
      <vt:lpstr>Analysis: DPA screen shot from late Feb 2019 (Typical Server Performance During the Day)</vt:lpstr>
      <vt:lpstr>Analysis: DPA screen shot from late June 2019 (Typical Server Performance During the Day)</vt:lpstr>
      <vt:lpstr>Analysis: Peformance</vt:lpstr>
      <vt:lpstr>Analysis: DPA screen shot from Oct 28,2024 (Typical Server Performance During the Day)</vt:lpstr>
      <vt:lpstr>Analysis: Peformance</vt:lpstr>
      <vt:lpstr>Analysis: Peformance</vt:lpstr>
      <vt:lpstr>Typical Nightly reports (Weekend):</vt:lpstr>
      <vt:lpstr>Typical Nightly reports (fragmentation option):</vt:lpstr>
      <vt:lpstr>Typical Nightly reports (bad page split option):</vt:lpstr>
      <vt:lpstr>Requirements: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Conclusions</vt:lpstr>
      <vt:lpstr>Finally</vt:lpstr>
      <vt:lpstr>Questions?</vt:lpstr>
      <vt:lpstr>PowerPoint Presentation</vt:lpstr>
      <vt:lpstr>Mike Byrd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Byrd</dc:creator>
  <cp:lastModifiedBy>Mike Byrd</cp:lastModifiedBy>
  <cp:revision>22</cp:revision>
  <cp:lastPrinted>2024-09-02T18:43:56Z</cp:lastPrinted>
  <dcterms:created xsi:type="dcterms:W3CDTF">2024-09-02T16:55:29Z</dcterms:created>
  <dcterms:modified xsi:type="dcterms:W3CDTF">2024-11-02T16:23:43Z</dcterms:modified>
</cp:coreProperties>
</file>